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8" r:id="rId14"/>
    <p:sldId id="272" r:id="rId15"/>
    <p:sldId id="273" r:id="rId16"/>
    <p:sldId id="274" r:id="rId17"/>
    <p:sldId id="269" r:id="rId18"/>
    <p:sldId id="270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1" autoAdjust="0"/>
  </p:normalViewPr>
  <p:slideViewPr>
    <p:cSldViewPr snapToGrid="0">
      <p:cViewPr varScale="1">
        <p:scale>
          <a:sx n="147" d="100"/>
          <a:sy n="147" d="100"/>
        </p:scale>
        <p:origin x="58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7362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dce3a62e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g35dce3a62e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765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11613949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3611613949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2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116139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g36116139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96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116139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36116139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634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116139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36116139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116139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36116139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27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116139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36116139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8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dce3a62e3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35dce3a62e3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344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dce3a62e3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g35dce3a62e3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019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dce3a62e3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g35dce3a62e3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93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dce3a62e3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35dce3a62e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50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dce3a62e3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35dce3a62e3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09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dce3a62e3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35dce3a62e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70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dce3a62e3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35dce3a62e3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54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6979c7ea3_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336979c7ea3_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49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dce3a62e3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g35dce3a62e3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dce3a62e3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35dce3a62e3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4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1161394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361161394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03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235744" y="2253682"/>
            <a:ext cx="5879306" cy="137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cxnSp>
        <p:nvCxnSpPr>
          <p:cNvPr id="54" name="Google Shape;54;p14"/>
          <p:cNvCxnSpPr/>
          <p:nvPr/>
        </p:nvCxnSpPr>
        <p:spPr>
          <a:xfrm>
            <a:off x="301058" y="2225095"/>
            <a:ext cx="5842620" cy="0"/>
          </a:xfrm>
          <a:prstGeom prst="straightConnector1">
            <a:avLst/>
          </a:prstGeom>
          <a:noFill/>
          <a:ln w="12700" cap="flat" cmpd="sng">
            <a:solidFill>
              <a:srgbClr val="3146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4"/>
          <p:cNvSpPr txBox="1"/>
          <p:nvPr/>
        </p:nvSpPr>
        <p:spPr>
          <a:xfrm>
            <a:off x="184365" y="4362545"/>
            <a:ext cx="1536370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Науковий керівник:</a:t>
            </a:r>
            <a:endParaRPr sz="1100" dirty="0"/>
          </a:p>
        </p:txBody>
      </p:sp>
      <p:sp>
        <p:nvSpPr>
          <p:cNvPr id="56" name="Google Shape;56;p14"/>
          <p:cNvSpPr txBox="1"/>
          <p:nvPr/>
        </p:nvSpPr>
        <p:spPr>
          <a:xfrm>
            <a:off x="189818" y="4856797"/>
            <a:ext cx="262073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Доступне для завантаження на сайті кафедри:</a:t>
            </a:r>
            <a:endParaRPr sz="1100"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235743" y="1203710"/>
            <a:ext cx="5564981" cy="101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235743" y="213889"/>
            <a:ext cx="5269027" cy="52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3"/>
          </p:nvPr>
        </p:nvSpPr>
        <p:spPr>
          <a:xfrm>
            <a:off x="191041" y="4108432"/>
            <a:ext cx="5645603" cy="2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4"/>
          </p:nvPr>
        </p:nvSpPr>
        <p:spPr>
          <a:xfrm>
            <a:off x="1645919" y="4383405"/>
            <a:ext cx="4899796" cy="21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5"/>
          </p:nvPr>
        </p:nvSpPr>
        <p:spPr>
          <a:xfrm>
            <a:off x="2700336" y="4870478"/>
            <a:ext cx="1685927" cy="1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260184" y="4371159"/>
            <a:ext cx="5842620" cy="0"/>
          </a:xfrm>
          <a:prstGeom prst="straightConnector1">
            <a:avLst/>
          </a:prstGeom>
          <a:noFill/>
          <a:ln w="12700" cap="flat" cmpd="sng">
            <a:solidFill>
              <a:srgbClr val="3146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/>
          <p:nvPr/>
        </p:nvSpPr>
        <p:spPr>
          <a:xfrm>
            <a:off x="189818" y="4694809"/>
            <a:ext cx="88786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 захисту:</a:t>
            </a:r>
            <a:endParaRPr sz="1100"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6"/>
          </p:nvPr>
        </p:nvSpPr>
        <p:spPr>
          <a:xfrm>
            <a:off x="942971" y="4708490"/>
            <a:ext cx="1685927" cy="1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озділ">
  <p:cSld name="Розділ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49011" y="1759574"/>
            <a:ext cx="4631191" cy="162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без назви">
  <p:cSld name="Слайд без назв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007" y="4554773"/>
            <a:ext cx="8451359" cy="45491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8603115" y="4794476"/>
            <a:ext cx="440872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491" cy="1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із назвою">
  <p:cSld name="Слайд із назвою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007" y="4554773"/>
            <a:ext cx="8451359" cy="45491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/>
        </p:nvSpPr>
        <p:spPr>
          <a:xfrm>
            <a:off x="8603115" y="4794476"/>
            <a:ext cx="440872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132007" y="165667"/>
            <a:ext cx="8862995" cy="72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89687" y="4744371"/>
            <a:ext cx="7470491" cy="1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озділ зі змістом">
  <p:cSld name="Розділ зі змістом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49011" y="325628"/>
            <a:ext cx="4483009" cy="42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49010" y="879028"/>
            <a:ext cx="4483009" cy="406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" name="Google Shape;81;p18"/>
          <p:cNvCxnSpPr/>
          <p:nvPr/>
        </p:nvCxnSpPr>
        <p:spPr>
          <a:xfrm rot="10800000" flipH="1">
            <a:off x="313526" y="754380"/>
            <a:ext cx="4518245" cy="11832"/>
          </a:xfrm>
          <a:prstGeom prst="straightConnector1">
            <a:avLst/>
          </a:prstGeom>
          <a:noFill/>
          <a:ln w="12700" cap="flat" cmpd="sng">
            <a:solidFill>
              <a:srgbClr val="31466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235744" y="2253682"/>
            <a:ext cx="5409406" cy="82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dirty="0" smtClean="0"/>
              <a:t>Розробка </a:t>
            </a:r>
            <a:r>
              <a:rPr lang="en-US" sz="1800" dirty="0" smtClean="0"/>
              <a:t>RESTful </a:t>
            </a:r>
            <a:r>
              <a:rPr lang="uk-UA" sz="1800" dirty="0" smtClean="0"/>
              <a:t>вебдодатку для управління готельним комплексом та бронювання номерів</a:t>
            </a:r>
            <a:r>
              <a:rPr lang="en" sz="1800" dirty="0"/>
              <a:t/>
            </a:r>
            <a:br>
              <a:rPr lang="en" sz="1800" dirty="0"/>
            </a:br>
            <a:endParaRPr sz="1800" dirty="0"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35743" y="1203710"/>
            <a:ext cx="5564981" cy="101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КВАЛІФІКАЦІЙНА РОБОТА</a:t>
            </a:r>
            <a:endParaRPr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35743" y="213889"/>
            <a:ext cx="5269027" cy="39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/>
              <a:t>Факультет інформаційних технологій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/>
              <a:t>Кафедра програмного забезпечення комп’ютерних систем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191041" y="4108432"/>
            <a:ext cx="5645603" cy="2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uk-UA" sz="1400" dirty="0" smtClean="0"/>
              <a:t>Старченко Максим Павлович </a:t>
            </a:r>
            <a:r>
              <a:rPr lang="en" sz="1400" dirty="0" smtClean="0"/>
              <a:t>121-22ск-1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1645919" y="4383405"/>
            <a:ext cx="4899796" cy="21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uk-UA" dirty="0" smtClean="0"/>
              <a:t>доц. Зіборов І.К.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5"/>
          </p:nvPr>
        </p:nvSpPr>
        <p:spPr>
          <a:xfrm>
            <a:off x="2700336" y="4870478"/>
            <a:ext cx="1685927" cy="1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" dirty="0"/>
              <a:t>pzks.nmu.org.ua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6"/>
          </p:nvPr>
        </p:nvSpPr>
        <p:spPr>
          <a:xfrm>
            <a:off x="981923" y="4715711"/>
            <a:ext cx="985240" cy="21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uk-UA" dirty="0" smtClean="0"/>
              <a:t>1</a:t>
            </a:r>
            <a:r>
              <a:rPr lang="en-US" dirty="0" smtClean="0"/>
              <a:t>9</a:t>
            </a:r>
            <a:r>
              <a:rPr lang="en" dirty="0" smtClean="0"/>
              <a:t>.06.2025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03" name="Google Shape;203;p27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uk-UA" sz="2400" b="1" dirty="0" smtClean="0">
                <a:solidFill>
                  <a:schemeClr val="dk1"/>
                </a:solidFill>
              </a:rPr>
              <a:t>Функції адміністратора (клієнти)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986155"/>
            <a:ext cx="4112895" cy="210629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89585" y="3230563"/>
            <a:ext cx="4722495" cy="1021398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829610" y="986155"/>
            <a:ext cx="4067175" cy="1996826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6"/>
          <a:stretch>
            <a:fillRect/>
          </a:stretch>
        </p:blipFill>
        <p:spPr>
          <a:xfrm>
            <a:off x="5439210" y="2598420"/>
            <a:ext cx="3569135" cy="1595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10" name="Google Shape;210;p28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uk-UA" sz="2400" b="1" dirty="0">
                <a:solidFill>
                  <a:schemeClr val="dk1"/>
                </a:solidFill>
              </a:rPr>
              <a:t>Функції адміністратора (клієнти)</a:t>
            </a:r>
            <a:endParaRPr lang="uk-UA" sz="2400" b="1" dirty="0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936874"/>
            <a:ext cx="3912453" cy="2025237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634865" y="944316"/>
            <a:ext cx="3936365" cy="201779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384382" y="2568919"/>
            <a:ext cx="3454083" cy="1712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31" name="Google Shape;231;p31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uk-UA" sz="2400" b="1" dirty="0">
                <a:solidFill>
                  <a:schemeClr val="dk1"/>
                </a:solidFill>
              </a:rPr>
              <a:t>Функції адміністратора </a:t>
            </a:r>
            <a:r>
              <a:rPr lang="uk-UA" sz="2400" b="1" dirty="0" smtClean="0">
                <a:solidFill>
                  <a:schemeClr val="dk1"/>
                </a:solidFill>
              </a:rPr>
              <a:t>(бронювання)</a:t>
            </a:r>
            <a:endParaRPr lang="uk-UA" sz="2400" b="1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936874"/>
            <a:ext cx="4042410" cy="153130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11237" y="2468177"/>
            <a:ext cx="3164523" cy="217459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4794150" y="1795236"/>
            <a:ext cx="373380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31" name="Google Shape;231;p31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uk-UA" sz="2400" b="1" dirty="0">
                <a:solidFill>
                  <a:schemeClr val="dk1"/>
                </a:solidFill>
              </a:rPr>
              <a:t>Функції адміністратора </a:t>
            </a:r>
            <a:r>
              <a:rPr lang="uk-UA" sz="2400" b="1" dirty="0" smtClean="0">
                <a:solidFill>
                  <a:schemeClr val="dk1"/>
                </a:solidFill>
              </a:rPr>
              <a:t>(бронювання)</a:t>
            </a:r>
            <a:endParaRPr lang="uk-UA" sz="2400" b="1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936874"/>
            <a:ext cx="2657475" cy="272834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59447" y="2370332"/>
            <a:ext cx="3358515" cy="2027306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979886" y="875172"/>
            <a:ext cx="3865245" cy="1941195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6"/>
          <a:stretch>
            <a:fillRect/>
          </a:stretch>
        </p:blipFill>
        <p:spPr>
          <a:xfrm>
            <a:off x="4979886" y="2989734"/>
            <a:ext cx="3998144" cy="158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31" name="Google Shape;231;p31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uk-UA" sz="2400" b="1" dirty="0">
                <a:solidFill>
                  <a:schemeClr val="dk1"/>
                </a:solidFill>
              </a:rPr>
              <a:t>Функції </a:t>
            </a:r>
            <a:r>
              <a:rPr lang="uk-UA" sz="2400" b="1" dirty="0" smtClean="0">
                <a:solidFill>
                  <a:schemeClr val="dk1"/>
                </a:solidFill>
              </a:rPr>
              <a:t>користувача</a:t>
            </a:r>
            <a:endParaRPr lang="uk-UA" sz="2400" b="1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826135"/>
            <a:ext cx="4471035" cy="2145665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053965" y="586740"/>
            <a:ext cx="3973830" cy="3009900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5"/>
          <a:stretch>
            <a:fillRect/>
          </a:stretch>
        </p:blipFill>
        <p:spPr>
          <a:xfrm>
            <a:off x="822860" y="3170974"/>
            <a:ext cx="3870325" cy="13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31" name="Google Shape;231;p31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uk-UA" sz="2400" b="1" dirty="0">
                <a:solidFill>
                  <a:schemeClr val="dk1"/>
                </a:solidFill>
              </a:rPr>
              <a:t>Функції </a:t>
            </a:r>
            <a:r>
              <a:rPr lang="uk-UA" sz="2400" b="1" dirty="0" smtClean="0">
                <a:solidFill>
                  <a:schemeClr val="dk1"/>
                </a:solidFill>
              </a:rPr>
              <a:t>користувача</a:t>
            </a:r>
            <a:endParaRPr lang="uk-UA" sz="2400" b="1" dirty="0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84120" y="936874"/>
            <a:ext cx="3977640" cy="35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9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Економічний розділ</a:t>
            </a:r>
            <a:endParaRPr sz="1800" dirty="0"/>
          </a:p>
        </p:txBody>
      </p:sp>
      <p:cxnSp>
        <p:nvCxnSpPr>
          <p:cNvPr id="240" name="Google Shape;240;p32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2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242" name="Google Shape;242;p32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32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244" name="Google Shape;244;p32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298531" y="1520213"/>
            <a:ext cx="45720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– трудомісткість розробки програмного забезпечення, </a:t>
            </a:r>
            <a:r>
              <a:rPr lang="uk-UA" dirty="0" smtClean="0">
                <a:solidFill>
                  <a:schemeClr val="dk1"/>
                </a:solidFill>
              </a:rPr>
              <a:t>1197,03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годин;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– витрати на створення програмного продукту, </a:t>
            </a:r>
            <a:r>
              <a:rPr lang="uk-UA" dirty="0" smtClean="0">
                <a:solidFill>
                  <a:schemeClr val="dk1"/>
                </a:solidFill>
              </a:rPr>
              <a:t>284366,08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грн;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– очікуваний період створення програмного застосунку, </a:t>
            </a:r>
            <a:r>
              <a:rPr lang="uk-UA" dirty="0" smtClean="0">
                <a:solidFill>
                  <a:schemeClr val="dk1"/>
                </a:solidFill>
              </a:rPr>
              <a:t>6,8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місяців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/>
              <a:t>Висновок</a:t>
            </a:r>
            <a:endParaRPr sz="1800" dirty="0"/>
          </a:p>
        </p:txBody>
      </p:sp>
      <p:cxnSp>
        <p:nvCxnSpPr>
          <p:cNvPr id="253" name="Google Shape;253;p33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33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255" name="Google Shape;255;p33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" name="Google Shape;256;p33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257" name="Google Shape;257;p33"/>
          <p:cNvSpPr txBox="1"/>
          <p:nvPr/>
        </p:nvSpPr>
        <p:spPr>
          <a:xfrm>
            <a:off x="249009" y="195137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153537" y="1280461"/>
            <a:ext cx="5107800" cy="243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Кваліфікаційну роботу виконано відповідно до поставленого завдання.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Додаток має ряд недоліків та покращень над якими планується робота у майбутньому:</a:t>
            </a:r>
            <a:endParaRPr dirty="0">
              <a:solidFill>
                <a:schemeClr val="dk1"/>
              </a:solidFill>
            </a:endParaRPr>
          </a:p>
          <a:p>
            <a:r>
              <a:rPr lang="uk-UA" dirty="0"/>
              <a:t>– впровадження </a:t>
            </a:r>
            <a:r>
              <a:rPr lang="en-US" dirty="0"/>
              <a:t>JS </a:t>
            </a:r>
            <a:r>
              <a:rPr lang="ru-RU" dirty="0" err="1"/>
              <a:t>фреймвор</a:t>
            </a:r>
            <a:r>
              <a:rPr lang="uk-UA" dirty="0" err="1"/>
              <a:t>ків</a:t>
            </a:r>
            <a:r>
              <a:rPr lang="uk-UA" dirty="0"/>
              <a:t> для підвищення </a:t>
            </a:r>
            <a:endParaRPr lang="uk-UA" dirty="0" smtClean="0"/>
          </a:p>
          <a:p>
            <a:r>
              <a:rPr lang="uk-UA" dirty="0" smtClean="0"/>
              <a:t>зручності </a:t>
            </a:r>
            <a:r>
              <a:rPr lang="uk-UA" dirty="0"/>
              <a:t>користування</a:t>
            </a:r>
            <a:r>
              <a:rPr lang="uk-UA" dirty="0" smtClean="0"/>
              <a:t>;</a:t>
            </a:r>
            <a:endParaRPr lang="ru-RU" dirty="0"/>
          </a:p>
          <a:p>
            <a:r>
              <a:rPr lang="uk-UA" dirty="0"/>
              <a:t>– інтеграція з зовнішніми сервісами;</a:t>
            </a:r>
            <a:endParaRPr lang="ru-RU" dirty="0"/>
          </a:p>
          <a:p>
            <a:r>
              <a:rPr lang="uk-UA" dirty="0"/>
              <a:t>– автоматизація </a:t>
            </a:r>
            <a:r>
              <a:rPr lang="uk-UA" dirty="0" smtClean="0"/>
              <a:t>тестування;</a:t>
            </a:r>
            <a:endParaRPr lang="ru-RU" dirty="0"/>
          </a:p>
          <a:p>
            <a:r>
              <a:rPr lang="uk-UA" dirty="0"/>
              <a:t>– можливість експорту у різні формати даних;</a:t>
            </a:r>
            <a:endParaRPr lang="ru-RU" dirty="0"/>
          </a:p>
          <a:p>
            <a:r>
              <a:rPr lang="uk-UA" dirty="0"/>
              <a:t>– реалізація </a:t>
            </a:r>
            <a:r>
              <a:rPr lang="uk-UA" dirty="0" err="1"/>
              <a:t>двофакторної</a:t>
            </a:r>
            <a:r>
              <a:rPr lang="uk-UA" dirty="0"/>
              <a:t> автентифікації (2</a:t>
            </a:r>
            <a:r>
              <a:rPr lang="en-US" dirty="0"/>
              <a:t>FA</a:t>
            </a:r>
            <a:r>
              <a:rPr lang="uk-UA" dirty="0"/>
              <a:t>).</a:t>
            </a: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/>
        </p:nvSpPr>
        <p:spPr>
          <a:xfrm>
            <a:off x="940521" y="2082435"/>
            <a:ext cx="3436607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 smtClean="0">
                <a:solidFill>
                  <a:schemeClr val="dk1"/>
                </a:solidFill>
              </a:rPr>
              <a:t>Дякую за увагу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10199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249011" y="4752905"/>
            <a:ext cx="5249746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 захисту: </a:t>
            </a:r>
            <a:r>
              <a:rPr lang="uk-UA" sz="900" dirty="0" smtClean="0"/>
              <a:t>19.06.2025</a:t>
            </a:r>
            <a:endParaRPr lang="uk-UA" sz="900" dirty="0"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800" dirty="0" smtClean="0"/>
              <a:t>Об</a:t>
            </a:r>
            <a:r>
              <a:rPr lang="en-US" sz="1800" dirty="0" smtClean="0"/>
              <a:t>’</a:t>
            </a:r>
            <a:r>
              <a:rPr lang="uk-UA" sz="1800" dirty="0" smtClean="0"/>
              <a:t>єкт дослідження та мета роботи</a:t>
            </a:r>
            <a:endParaRPr sz="1800" dirty="0"/>
          </a:p>
        </p:txBody>
      </p:sp>
      <p:cxnSp>
        <p:nvCxnSpPr>
          <p:cNvPr id="100" name="Google Shape;100;p20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0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02" name="Google Shape;102;p20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0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04" name="Google Shape;104;p20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11081" y="2069156"/>
            <a:ext cx="4468956" cy="243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dirty="0" smtClean="0">
                <a:solidFill>
                  <a:schemeClr val="dk1"/>
                </a:solidFill>
              </a:rPr>
              <a:t>Метою кваліфікаційної роботи є розробка вебдодатку для управління готелем, який забезпечить: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uk-UA" dirty="0" smtClean="0"/>
              <a:t>централізоване зберігання інформації про номери, бронювання і клієнтів;</a:t>
            </a:r>
            <a:endParaRPr lang="ru-RU" dirty="0" smtClean="0"/>
          </a:p>
          <a:p>
            <a:pPr lvl="0"/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uk-UA" dirty="0" smtClean="0"/>
              <a:t>зручний </a:t>
            </a:r>
            <a:r>
              <a:rPr lang="uk-UA" dirty="0"/>
              <a:t>інтерфейс для адміністраторів та клієнтів;</a:t>
            </a:r>
            <a:endParaRPr lang="ru-RU" dirty="0"/>
          </a:p>
          <a:p>
            <a:pPr lvl="0"/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uk-UA" dirty="0" smtClean="0"/>
              <a:t>гарантії </a:t>
            </a:r>
            <a:r>
              <a:rPr lang="uk-UA" dirty="0"/>
              <a:t>інформаційної безпеки та захист персональних даних.</a:t>
            </a:r>
            <a:endParaRPr lang="ru-RU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11081" y="1275269"/>
            <a:ext cx="4395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Об`єкт дослідження:</a:t>
            </a:r>
            <a:endParaRPr sz="1100" dirty="0"/>
          </a:p>
          <a:p>
            <a:pPr lvl="0">
              <a:buClr>
                <a:schemeClr val="dk1"/>
              </a:buClr>
              <a:buSzPts val="1400"/>
            </a:pPr>
            <a:r>
              <a:rPr lang="uk-UA" dirty="0" smtClean="0">
                <a:solidFill>
                  <a:schemeClr val="dk1"/>
                </a:solidFill>
              </a:rPr>
              <a:t>процеси управління готельним бізнесом і бронюванням номерів.</a:t>
            </a:r>
            <a:endParaRPr lang="uk-UA" sz="1400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Актуальність проєкту</a:t>
            </a:r>
            <a:endParaRPr sz="1800" dirty="0"/>
          </a:p>
        </p:txBody>
      </p:sp>
      <p:cxnSp>
        <p:nvCxnSpPr>
          <p:cNvPr id="114" name="Google Shape;114;p21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21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16" name="Google Shape;116;p21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21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18" name="Google Shape;118;p21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03421" y="1286374"/>
            <a:ext cx="4857900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1100"/>
            </a:pPr>
            <a:endParaRPr lang="uk-UA" dirty="0" smtClean="0">
              <a:solidFill>
                <a:schemeClr val="dk1"/>
              </a:solidFill>
            </a:endParaRPr>
          </a:p>
          <a:p>
            <a:pPr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</a:t>
            </a:r>
            <a:r>
              <a:rPr lang="uk-UA" dirty="0" smtClean="0">
                <a:solidFill>
                  <a:schemeClr val="dk1"/>
                </a:solidFill>
              </a:rPr>
              <a:t> </a:t>
            </a:r>
            <a:r>
              <a:rPr lang="ru-RU" dirty="0" smtClean="0">
                <a:solidFill>
                  <a:schemeClr val="dk1"/>
                </a:solidFill>
              </a:rPr>
              <a:t>відсутність </a:t>
            </a:r>
            <a:r>
              <a:rPr lang="ru-RU" dirty="0">
                <a:solidFill>
                  <a:schemeClr val="dk1"/>
                </a:solidFill>
              </a:rPr>
              <a:t>у багатьох малих та середніх готелів гнучкого та доступного за вартістю програмного рішення;</a:t>
            </a:r>
          </a:p>
          <a:p>
            <a:pPr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</a:t>
            </a:r>
            <a:r>
              <a:rPr lang="uk-UA" dirty="0" smtClean="0">
                <a:solidFill>
                  <a:schemeClr val="dk1"/>
                </a:solidFill>
              </a:rPr>
              <a:t> </a:t>
            </a:r>
            <a:r>
              <a:rPr lang="ru-RU" dirty="0" smtClean="0">
                <a:solidFill>
                  <a:schemeClr val="dk1"/>
                </a:solidFill>
              </a:rPr>
              <a:t>зростаючий </a:t>
            </a:r>
            <a:r>
              <a:rPr lang="ru-RU" dirty="0">
                <a:solidFill>
                  <a:schemeClr val="dk1"/>
                </a:solidFill>
              </a:rPr>
              <a:t>попит клієнтів на можливість швидкого онлайн-бронювання та оплату через </a:t>
            </a:r>
            <a:r>
              <a:rPr lang="ru-RU" dirty="0" err="1" smtClean="0">
                <a:solidFill>
                  <a:schemeClr val="dk1"/>
                </a:solidFill>
              </a:rPr>
              <a:t>вебінтерфейс</a:t>
            </a:r>
            <a:r>
              <a:rPr lang="ru-RU" dirty="0">
                <a:solidFill>
                  <a:schemeClr val="dk1"/>
                </a:solidFill>
              </a:rPr>
              <a:t>;</a:t>
            </a:r>
          </a:p>
          <a:p>
            <a:pPr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</a:t>
            </a:r>
            <a:r>
              <a:rPr lang="uk-UA" dirty="0" smtClean="0">
                <a:solidFill>
                  <a:schemeClr val="dk1"/>
                </a:solidFill>
              </a:rPr>
              <a:t> </a:t>
            </a:r>
            <a:r>
              <a:rPr lang="ru-RU" dirty="0" smtClean="0">
                <a:solidFill>
                  <a:schemeClr val="dk1"/>
                </a:solidFill>
              </a:rPr>
              <a:t>потреба </a:t>
            </a:r>
            <a:r>
              <a:rPr lang="ru-RU" dirty="0">
                <a:solidFill>
                  <a:schemeClr val="dk1"/>
                </a:solidFill>
              </a:rPr>
              <a:t>у централізації даних про клієнтів, бронювання та платежі для поліпшення аналітики та звітності</a:t>
            </a:r>
            <a:r>
              <a:rPr lang="ru-RU" dirty="0" smtClean="0">
                <a:solidFill>
                  <a:schemeClr val="dk1"/>
                </a:solidFill>
              </a:rPr>
              <a:t>.</a:t>
            </a:r>
            <a:endParaRPr lang="ru-RU" dirty="0">
              <a:solidFill>
                <a:schemeClr val="dk1"/>
              </a:solidFill>
            </a:endParaRPr>
          </a:p>
        </p:txBody>
      </p:sp>
      <p:pic>
        <p:nvPicPr>
          <p:cNvPr id="20" name="Picture 4" descr="Opera PMS Logo - LogoD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14" y="57526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ow to Connect Cloudbeds and PriceLab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253" y="2720311"/>
            <a:ext cx="2555875" cy="7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otelogix Blog: Tips &amp; Trends in Hospita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72" y="3654447"/>
            <a:ext cx="1268524" cy="10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Постановка завдання</a:t>
            </a:r>
            <a:endParaRPr sz="1800" dirty="0"/>
          </a:p>
        </p:txBody>
      </p:sp>
      <p:cxnSp>
        <p:nvCxnSpPr>
          <p:cNvPr id="136" name="Google Shape;136;p22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2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38" name="Google Shape;138;p22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22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40" name="Google Shape;140;p22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49009" y="1349997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Загальний функціонал розробленого додатка:</a:t>
            </a:r>
            <a:endParaRPr sz="1100" dirty="0"/>
          </a:p>
        </p:txBody>
      </p:sp>
      <p:sp>
        <p:nvSpPr>
          <p:cNvPr id="142" name="Google Shape;142;p22"/>
          <p:cNvSpPr txBox="1"/>
          <p:nvPr/>
        </p:nvSpPr>
        <p:spPr>
          <a:xfrm>
            <a:off x="249000" y="1591050"/>
            <a:ext cx="4720239" cy="243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– </a:t>
            </a:r>
            <a:r>
              <a:rPr lang="uk-UA" dirty="0" smtClean="0"/>
              <a:t>реалізація безпечного доступу за різними ролями (адміністратор та користувач)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–</a:t>
            </a:r>
            <a:r>
              <a:rPr lang="uk-UA" dirty="0" smtClean="0"/>
              <a:t> централізоване зберігання даних за допомогою БД;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–</a:t>
            </a:r>
            <a:r>
              <a:rPr lang="uk-UA" dirty="0" smtClean="0"/>
              <a:t> надання функцій додавання, редагування та видалення кімнат, клієнтів, бронювань для адміністратора;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–</a:t>
            </a:r>
            <a:r>
              <a:rPr lang="uk-UA" dirty="0" smtClean="0"/>
              <a:t> для клієнта в свою чергу реалізувати функцію формування бронювання за введеними даними та перегляду вже зроблених;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–</a:t>
            </a:r>
            <a:r>
              <a:rPr lang="uk-UA" dirty="0" smtClean="0"/>
              <a:t> реалізація мінімалістичного, але зрозумілого вебдизайну.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249009" y="87228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Використані технології</a:t>
            </a:r>
            <a:endParaRPr sz="1800" dirty="0"/>
          </a:p>
        </p:txBody>
      </p:sp>
      <p:cxnSp>
        <p:nvCxnSpPr>
          <p:cNvPr id="150" name="Google Shape;150;p23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3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52" name="Google Shape;152;p23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23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54" name="Google Shape;154;p23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49000" y="1346650"/>
            <a:ext cx="4734600" cy="28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Основні технології: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en-US" dirty="0" smtClean="0">
                <a:solidFill>
                  <a:schemeClr val="dk1"/>
                </a:solidFill>
              </a:rPr>
              <a:t>Java;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en-US" dirty="0" smtClean="0">
                <a:solidFill>
                  <a:schemeClr val="dk1"/>
                </a:solidFill>
              </a:rPr>
              <a:t>Spring;</a:t>
            </a:r>
          </a:p>
          <a:p>
            <a:pPr lvl="0"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 PostgreSQL;</a:t>
            </a:r>
          </a:p>
          <a:p>
            <a:pPr lvl="0"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 Thymeleaf.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dirty="0" smtClean="0">
                <a:solidFill>
                  <a:schemeClr val="dk1"/>
                </a:solidFill>
              </a:rPr>
              <a:t>Модулі фреймворку </a:t>
            </a:r>
            <a:r>
              <a:rPr lang="en-US" dirty="0" smtClean="0">
                <a:solidFill>
                  <a:schemeClr val="dk1"/>
                </a:solidFill>
              </a:rPr>
              <a:t>Spring</a:t>
            </a:r>
            <a:r>
              <a:rPr lang="en" dirty="0" smtClean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en" dirty="0" smtClean="0">
                <a:solidFill>
                  <a:schemeClr val="dk1"/>
                </a:solidFill>
              </a:rPr>
              <a:t>Spring Boot;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en-US" dirty="0" smtClean="0">
                <a:solidFill>
                  <a:schemeClr val="dk1"/>
                </a:solidFill>
              </a:rPr>
              <a:t>Spring Security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lvl="0"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 Spring MVC;</a:t>
            </a:r>
          </a:p>
          <a:p>
            <a:pPr lvl="0"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 Spring Data JPA.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076" name="Picture 4" descr="Java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93" y="1357053"/>
            <a:ext cx="579674" cy="10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ing Framework - что это за фреймворк для Java и зачем нуже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61" y="1413539"/>
            <a:ext cx="1767694" cy="4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ostgreSQL Database Set-Up on MacOS: PGAdmin and Postegreapp | by Jade  Adams | Medi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61" y="1842934"/>
            <a:ext cx="1577489" cy="7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Что такое Thymeleaf и как его использовать для HTML-шаблонов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81" y="2359596"/>
            <a:ext cx="1325606" cy="66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pring Boot Tutorial for Beginners and Professional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75" y="2829382"/>
            <a:ext cx="1000125" cy="5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pring Security | Dariaw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64" y="2996372"/>
            <a:ext cx="1450975" cy="4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SPRING MV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79" y="3351084"/>
            <a:ext cx="595408" cy="5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5708" y="3599880"/>
            <a:ext cx="1505816" cy="421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249000" y="4756824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249009" y="872282"/>
            <a:ext cx="4631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Використані програмні засоби</a:t>
            </a:r>
            <a:endParaRPr sz="1800" dirty="0"/>
          </a:p>
        </p:txBody>
      </p:sp>
      <p:cxnSp>
        <p:nvCxnSpPr>
          <p:cNvPr id="166" name="Google Shape;166;p24"/>
          <p:cNvCxnSpPr/>
          <p:nvPr/>
        </p:nvCxnSpPr>
        <p:spPr>
          <a:xfrm>
            <a:off x="249009" y="1244619"/>
            <a:ext cx="4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68" name="Google Shape;168;p24"/>
          <p:cNvCxnSpPr/>
          <p:nvPr/>
        </p:nvCxnSpPr>
        <p:spPr>
          <a:xfrm>
            <a:off x="298531" y="4402836"/>
            <a:ext cx="4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24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70" name="Google Shape;170;p24"/>
          <p:cNvSpPr txBox="1"/>
          <p:nvPr/>
        </p:nvSpPr>
        <p:spPr>
          <a:xfrm>
            <a:off x="249011" y="182846"/>
            <a:ext cx="485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49000" y="1346650"/>
            <a:ext cx="4734600" cy="157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– </a:t>
            </a:r>
            <a:r>
              <a:rPr lang="en-US" dirty="0" smtClean="0">
                <a:solidFill>
                  <a:schemeClr val="dk1"/>
                </a:solidFill>
              </a:rPr>
              <a:t>Windows 11 Pro;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– </a:t>
            </a:r>
            <a:r>
              <a:rPr lang="en-US" dirty="0" smtClean="0">
                <a:solidFill>
                  <a:schemeClr val="dk1"/>
                </a:solidFill>
              </a:rPr>
              <a:t>IDE, IntelliJ IDEA;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– система контролю версій, git;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– </a:t>
            </a:r>
            <a:r>
              <a:rPr lang="ru-RU" dirty="0" smtClean="0">
                <a:solidFill>
                  <a:schemeClr val="dk1"/>
                </a:solidFill>
              </a:rPr>
              <a:t>анотац</a:t>
            </a:r>
            <a:r>
              <a:rPr lang="uk-UA" dirty="0" smtClean="0">
                <a:solidFill>
                  <a:schemeClr val="dk1"/>
                </a:solidFill>
              </a:rPr>
              <a:t>ії, </a:t>
            </a:r>
            <a:r>
              <a:rPr lang="en-US" dirty="0" smtClean="0">
                <a:solidFill>
                  <a:schemeClr val="dk1"/>
                </a:solidFill>
              </a:rPr>
              <a:t>Lombok</a:t>
            </a:r>
            <a:r>
              <a:rPr lang="en" dirty="0" smtClean="0">
                <a:solidFill>
                  <a:schemeClr val="dk1"/>
                </a:solidFill>
              </a:rPr>
              <a:t>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– система </a:t>
            </a:r>
            <a:r>
              <a:rPr lang="en" dirty="0" smtClean="0">
                <a:solidFill>
                  <a:schemeClr val="dk1"/>
                </a:solidFill>
              </a:rPr>
              <a:t>збірки, Maven;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dk1"/>
                </a:solidFill>
              </a:rPr>
              <a:t>– </a:t>
            </a:r>
            <a:r>
              <a:rPr lang="ru-RU" dirty="0" smtClean="0">
                <a:solidFill>
                  <a:schemeClr val="dk1"/>
                </a:solidFill>
              </a:rPr>
              <a:t>веб</a:t>
            </a:r>
            <a:r>
              <a:rPr lang="en-US" dirty="0" smtClean="0">
                <a:solidFill>
                  <a:schemeClr val="dk1"/>
                </a:solidFill>
              </a:rPr>
              <a:t>-</a:t>
            </a:r>
            <a:r>
              <a:rPr lang="ru-RU" dirty="0" smtClean="0">
                <a:solidFill>
                  <a:schemeClr val="dk1"/>
                </a:solidFill>
              </a:rPr>
              <a:t>браузер, </a:t>
            </a:r>
            <a:r>
              <a:rPr lang="en-US" dirty="0" smtClean="0">
                <a:solidFill>
                  <a:schemeClr val="dk1"/>
                </a:solidFill>
              </a:rPr>
              <a:t>Google Chrome.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100" name="Picture 4" descr="File:IntelliJ IDEA Icon.sv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52" y="1390064"/>
            <a:ext cx="871055" cy="8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it vector logo (.AI + .PDF + .CDR) download for fre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776" y="1831497"/>
            <a:ext cx="1204700" cy="12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roject Lombok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0" y="2667285"/>
            <a:ext cx="1125474" cy="11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ile:Apache Maven logo.svg - Wikimedia Comm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6" y="2878745"/>
            <a:ext cx="2168845" cy="5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ile:Google Chrome icon (2011).png - Wikimedia Comm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87" y="2873078"/>
            <a:ext cx="952613" cy="9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249011" y="4752905"/>
            <a:ext cx="5249700" cy="19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900"/>
            </a:pPr>
            <a:r>
              <a:rPr lang="en" sz="900" dirty="0">
                <a:solidFill>
                  <a:schemeClr val="dk1"/>
                </a:solidFill>
              </a:rPr>
              <a:t>Дата захисту: </a:t>
            </a:r>
            <a:r>
              <a:rPr lang="uk-UA" sz="900" dirty="0"/>
              <a:t>19.06.2025</a:t>
            </a:r>
            <a:endParaRPr lang="uk-UA" sz="900" dirty="0"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176" y="324983"/>
            <a:ext cx="2109977" cy="8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249009" y="979442"/>
            <a:ext cx="4631191" cy="26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Виклик та завантаження програми</a:t>
            </a:r>
            <a:endParaRPr sz="1800" dirty="0"/>
          </a:p>
        </p:txBody>
      </p:sp>
      <p:cxnSp>
        <p:nvCxnSpPr>
          <p:cNvPr id="182" name="Google Shape;182;p25"/>
          <p:cNvCxnSpPr/>
          <p:nvPr/>
        </p:nvCxnSpPr>
        <p:spPr>
          <a:xfrm>
            <a:off x="249009" y="1244619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25"/>
          <p:cNvSpPr txBox="1"/>
          <p:nvPr/>
        </p:nvSpPr>
        <p:spPr>
          <a:xfrm>
            <a:off x="249011" y="4125837"/>
            <a:ext cx="4572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uk-UA" dirty="0"/>
              <a:t>Старченко Максим Павлович 121-22ск-1</a:t>
            </a:r>
          </a:p>
        </p:txBody>
      </p:sp>
      <p:cxnSp>
        <p:nvCxnSpPr>
          <p:cNvPr id="184" name="Google Shape;184;p25"/>
          <p:cNvCxnSpPr/>
          <p:nvPr/>
        </p:nvCxnSpPr>
        <p:spPr>
          <a:xfrm>
            <a:off x="298531" y="4402836"/>
            <a:ext cx="45340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25"/>
          <p:cNvSpPr txBox="1"/>
          <p:nvPr/>
        </p:nvSpPr>
        <p:spPr>
          <a:xfrm>
            <a:off x="249011" y="4408343"/>
            <a:ext cx="4572000" cy="23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n" sz="1200" dirty="0">
                <a:solidFill>
                  <a:schemeClr val="dk1"/>
                </a:solidFill>
              </a:rPr>
              <a:t>Науковий керівник: </a:t>
            </a:r>
            <a:r>
              <a:rPr lang="uk-UA" sz="1200" dirty="0"/>
              <a:t>доц. Зіборов І.К.</a:t>
            </a:r>
          </a:p>
        </p:txBody>
      </p:sp>
      <p:sp>
        <p:nvSpPr>
          <p:cNvPr id="186" name="Google Shape;186;p25"/>
          <p:cNvSpPr txBox="1"/>
          <p:nvPr/>
        </p:nvSpPr>
        <p:spPr>
          <a:xfrm>
            <a:off x="249011" y="182846"/>
            <a:ext cx="485791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Факультет інформаційних технологій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програмного забезпечення комп’ютерних систем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219425" y="1240450"/>
            <a:ext cx="4534200" cy="28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uk-UA" dirty="0" smtClean="0"/>
              <a:t>Виклик </a:t>
            </a:r>
            <a:r>
              <a:rPr lang="uk-UA" dirty="0"/>
              <a:t>серверної частини системи здійснюється через запуск виконуваного JAR-файлу, зібраного за допомогою </a:t>
            </a:r>
            <a:r>
              <a:rPr lang="uk-UA" dirty="0" err="1"/>
              <a:t>Maven</a:t>
            </a:r>
            <a:r>
              <a:rPr lang="uk-UA" dirty="0" smtClean="0"/>
              <a:t>.</a:t>
            </a:r>
            <a:endParaRPr lang="en-US" dirty="0" smtClean="0"/>
          </a:p>
          <a:p>
            <a:pPr lvl="0"/>
            <a:endParaRPr lang="en-US" dirty="0">
              <a:solidFill>
                <a:schemeClr val="dk1"/>
              </a:solidFill>
            </a:endParaRPr>
          </a:p>
          <a:p>
            <a:r>
              <a:rPr lang="uk-UA" dirty="0"/>
              <a:t>Запуск програми виконується командою в терміналі</a:t>
            </a:r>
            <a:r>
              <a:rPr lang="uk-UA" dirty="0" smtClean="0"/>
              <a:t>:</a:t>
            </a:r>
            <a:endParaRPr lang="ru-RU" dirty="0"/>
          </a:p>
          <a:p>
            <a:endParaRPr lang="en-US" dirty="0" smtClean="0"/>
          </a:p>
          <a:p>
            <a:r>
              <a:rPr lang="uk-UA" dirty="0" err="1" smtClean="0"/>
              <a:t>java</a:t>
            </a:r>
            <a:r>
              <a:rPr lang="uk-UA" dirty="0" smtClean="0"/>
              <a:t> </a:t>
            </a:r>
            <a:r>
              <a:rPr lang="uk-UA" dirty="0"/>
              <a:t>-</a:t>
            </a:r>
            <a:r>
              <a:rPr lang="uk-UA" dirty="0" err="1"/>
              <a:t>jar</a:t>
            </a:r>
            <a:r>
              <a:rPr lang="uk-UA" dirty="0"/>
              <a:t> </a:t>
            </a:r>
            <a:r>
              <a:rPr lang="en-US" dirty="0" smtClean="0"/>
              <a:t>&lt;</a:t>
            </a:r>
            <a:r>
              <a:rPr lang="ru-RU" dirty="0" err="1" smtClean="0"/>
              <a:t>назва</a:t>
            </a:r>
            <a:r>
              <a:rPr lang="ru-RU" dirty="0" smtClean="0"/>
              <a:t> файлу.</a:t>
            </a:r>
            <a:r>
              <a:rPr lang="en-US" dirty="0" smtClean="0"/>
              <a:t>jar&gt;</a:t>
            </a:r>
            <a:endParaRPr lang="ru-RU" dirty="0"/>
          </a:p>
          <a:p>
            <a:pPr lvl="0"/>
            <a:endParaRPr lang="en-US" dirty="0" smtClean="0">
              <a:solidFill>
                <a:schemeClr val="dk1"/>
              </a:solidFill>
            </a:endParaRPr>
          </a:p>
          <a:p>
            <a:pPr lvl="0"/>
            <a:r>
              <a:rPr lang="uk-UA" dirty="0"/>
              <a:t>Клієнтська частина не потребує встановлення: доступ до інтерфейсу здійснюється через сучасний </a:t>
            </a:r>
            <a:r>
              <a:rPr lang="uk-UA" dirty="0" smtClean="0"/>
              <a:t>браузер за</a:t>
            </a:r>
            <a:r>
              <a:rPr lang="en-US" dirty="0" smtClean="0"/>
              <a:t> </a:t>
            </a:r>
            <a:r>
              <a:rPr lang="uk-UA" dirty="0" smtClean="0"/>
              <a:t>адресою, за замовченням: </a:t>
            </a:r>
          </a:p>
          <a:p>
            <a:pPr lvl="0"/>
            <a:endParaRPr lang="uk-UA" dirty="0"/>
          </a:p>
          <a:p>
            <a:pPr lvl="0"/>
            <a:r>
              <a:rPr lang="uk-UA" dirty="0" smtClean="0"/>
              <a:t>http</a:t>
            </a:r>
            <a:r>
              <a:rPr lang="uk-UA" dirty="0"/>
              <a:t>://</a:t>
            </a:r>
            <a:r>
              <a:rPr lang="uk-UA" dirty="0" smtClean="0"/>
              <a:t>localhost:8080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491" cy="1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uk-UA" sz="900" dirty="0"/>
              <a:t>Старченко Максим Павлович </a:t>
            </a:r>
            <a:r>
              <a:rPr lang="uk-UA" sz="900" dirty="0" smtClean="0"/>
              <a:t>121-22ск-1 </a:t>
            </a:r>
            <a:r>
              <a:rPr lang="en" sz="900" dirty="0" smtClean="0"/>
              <a:t>// </a:t>
            </a:r>
            <a:r>
              <a:rPr lang="uk-UA" sz="900" dirty="0" smtClean="0"/>
              <a:t>1</a:t>
            </a:r>
            <a:r>
              <a:rPr lang="en-US" sz="900" dirty="0" smtClean="0"/>
              <a:t>9</a:t>
            </a:r>
            <a:r>
              <a:rPr lang="en" sz="900" dirty="0" smtClean="0"/>
              <a:t>.06.2025</a:t>
            </a:r>
            <a:endParaRPr sz="900" dirty="0"/>
          </a:p>
        </p:txBody>
      </p:sp>
      <p:sp>
        <p:nvSpPr>
          <p:cNvPr id="196" name="Google Shape;196;p26"/>
          <p:cNvSpPr/>
          <p:nvPr/>
        </p:nvSpPr>
        <p:spPr>
          <a:xfrm>
            <a:off x="489585" y="-57626"/>
            <a:ext cx="8407241" cy="99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</a:rPr>
              <a:t>Початковий </a:t>
            </a:r>
            <a:r>
              <a:rPr lang="en" sz="2400" b="1" dirty="0" smtClean="0">
                <a:solidFill>
                  <a:schemeClr val="dk1"/>
                </a:solidFill>
              </a:rPr>
              <a:t>стан</a:t>
            </a:r>
            <a:r>
              <a:rPr lang="uk-UA" sz="2400" b="1" dirty="0" smtClean="0">
                <a:solidFill>
                  <a:schemeClr val="dk1"/>
                </a:solidFill>
              </a:rPr>
              <a:t>, реєстрація та вхід (логін)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8319" y="1082512"/>
            <a:ext cx="4008375" cy="200993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4654899" y="909479"/>
            <a:ext cx="3852168" cy="158258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4654899" y="2820830"/>
            <a:ext cx="3852168" cy="1582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489687" y="4744371"/>
            <a:ext cx="7470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900"/>
            </a:pPr>
            <a:r>
              <a:rPr lang="ru-RU" sz="900" dirty="0"/>
              <a:t>Старченко Максим Павлович 121-22ск-1 // 19.06.2025</a:t>
            </a:r>
            <a:endParaRPr lang="ru-RU" sz="900" dirty="0"/>
          </a:p>
        </p:txBody>
      </p:sp>
      <p:sp>
        <p:nvSpPr>
          <p:cNvPr id="217" name="Google Shape;217;p29"/>
          <p:cNvSpPr/>
          <p:nvPr/>
        </p:nvSpPr>
        <p:spPr>
          <a:xfrm>
            <a:off x="489585" y="-57626"/>
            <a:ext cx="84072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uk-UA" sz="2400" b="1" dirty="0" smtClean="0">
                <a:solidFill>
                  <a:schemeClr val="dk1"/>
                </a:solidFill>
              </a:rPr>
              <a:t>Вхід під різними ролями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1518" y="833746"/>
            <a:ext cx="2501703" cy="2514471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89585" y="3574545"/>
            <a:ext cx="4069715" cy="7620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22328" y="1871899"/>
            <a:ext cx="2467909" cy="251447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413685" y="833746"/>
            <a:ext cx="4483100" cy="7188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DNU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035F8E"/>
      </a:accent2>
      <a:accent3>
        <a:srgbClr val="70AD47"/>
      </a:accent3>
      <a:accent4>
        <a:srgbClr val="093864"/>
      </a:accent4>
      <a:accent5>
        <a:srgbClr val="ED7D31"/>
      </a:accent5>
      <a:accent6>
        <a:srgbClr val="FFC000"/>
      </a:accent6>
      <a:hlink>
        <a:srgbClr val="5B9BD5"/>
      </a:hlink>
      <a:folHlink>
        <a:srgbClr val="70AD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715</Words>
  <Application>Microsoft Office PowerPoint</Application>
  <PresentationFormat>Экран (16:9)</PresentationFormat>
  <Paragraphs>127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Simple Light</vt:lpstr>
      <vt:lpstr>1_Тема Office</vt:lpstr>
      <vt:lpstr>Розробка RESTful вебдодатку для управління готельним комплексом та бронювання номерів </vt:lpstr>
      <vt:lpstr>Об’єкт дослідження та мета роботи</vt:lpstr>
      <vt:lpstr>Актуальність проєкту</vt:lpstr>
      <vt:lpstr>Постановка завдання</vt:lpstr>
      <vt:lpstr>Використані технології</vt:lpstr>
      <vt:lpstr>Використані програмні засоби</vt:lpstr>
      <vt:lpstr>Виклик та завантаження програми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Економічний розділ</vt:lpstr>
      <vt:lpstr>Висновок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RESTful вебдодатку для управління готельним комплексом та бронювання номерів </dc:title>
  <cp:lastModifiedBy>max</cp:lastModifiedBy>
  <cp:revision>33</cp:revision>
  <dcterms:modified xsi:type="dcterms:W3CDTF">2025-06-18T19:34:19Z</dcterms:modified>
</cp:coreProperties>
</file>